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b75913f33a6a3ec8b11c15b45f4c3fe5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419" r:id="rId2"/>
    <p:sldId id="485" r:id="rId3"/>
    <p:sldId id="486" r:id="rId4"/>
    <p:sldId id="421" r:id="rId5"/>
    <p:sldId id="417" r:id="rId6"/>
    <p:sldId id="464" r:id="rId7"/>
    <p:sldId id="487" r:id="rId8"/>
    <p:sldId id="423" r:id="rId9"/>
    <p:sldId id="488" r:id="rId10"/>
    <p:sldId id="489" r:id="rId11"/>
    <p:sldId id="424" r:id="rId12"/>
    <p:sldId id="465" r:id="rId13"/>
    <p:sldId id="466" r:id="rId14"/>
    <p:sldId id="467" r:id="rId15"/>
    <p:sldId id="425" r:id="rId16"/>
    <p:sldId id="468" r:id="rId17"/>
    <p:sldId id="426" r:id="rId18"/>
    <p:sldId id="427" r:id="rId19"/>
    <p:sldId id="470" r:id="rId20"/>
    <p:sldId id="428" r:id="rId21"/>
    <p:sldId id="429" r:id="rId22"/>
    <p:sldId id="471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18" r:id="rId3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DD2BF"/>
    <a:srgbClr val="2C4F88"/>
    <a:srgbClr val="05151B"/>
    <a:srgbClr val="13446A"/>
    <a:srgbClr val="000B11"/>
    <a:srgbClr val="000813"/>
    <a:srgbClr val="010114"/>
    <a:srgbClr val="06001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22" y="138"/>
      </p:cViewPr>
      <p:guideLst>
        <p:guide orient="horz" pos="156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7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77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2886805"/>
            <a:ext cx="5826600" cy="57520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3462006"/>
            <a:ext cx="5826600" cy="65081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248" y="1166540"/>
            <a:ext cx="3924776" cy="3456751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2021-11-10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456380"/>
            <a:ext cx="8226900" cy="52929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117996"/>
            <a:ext cx="8226900" cy="357002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2021-11-10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4736628"/>
            <a:ext cx="2970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770" algn="l"/>
          <a:tab pos="1207770" algn="l"/>
          <a:tab pos="1207770" algn="l"/>
          <a:tab pos="1207770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wm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3" Type="http://schemas.openxmlformats.org/officeDocument/2006/relationships/tags" Target="../tags/tag76.xml"/><Relationship Id="rId21" Type="http://schemas.openxmlformats.org/officeDocument/2006/relationships/image" Target="../media/image9.tmp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9.tmp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10" Type="http://schemas.openxmlformats.org/officeDocument/2006/relationships/tags" Target="../tags/tag102.xml"/><Relationship Id="rId19" Type="http://schemas.openxmlformats.org/officeDocument/2006/relationships/image" Target="../media/image10.jpe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21" Type="http://schemas.openxmlformats.org/officeDocument/2006/relationships/image" Target="../media/image9.tmp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10" Type="http://schemas.openxmlformats.org/officeDocument/2006/relationships/tags" Target="../tags/tag151.xml"/><Relationship Id="rId19" Type="http://schemas.openxmlformats.org/officeDocument/2006/relationships/image" Target="../media/image9.tmp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7.b75913f33a6a3ec8b11c15b45f4c3fe5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10" Type="http://schemas.openxmlformats.org/officeDocument/2006/relationships/tags" Target="../tags/tag168.xml"/><Relationship Id="rId19" Type="http://schemas.openxmlformats.org/officeDocument/2006/relationships/image" Target="../media/image9.tmp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10" Type="http://schemas.openxmlformats.org/officeDocument/2006/relationships/tags" Target="../tags/tag185.xml"/><Relationship Id="rId19" Type="http://schemas.openxmlformats.org/officeDocument/2006/relationships/image" Target="../media/image9.tmp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image" Target="../media/image9.tmp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0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04" y="137900"/>
            <a:ext cx="8344081" cy="5563107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 bwMode="auto">
          <a:xfrm>
            <a:off x="1997710" y="1635125"/>
            <a:ext cx="5148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54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工程技术经济</a:t>
            </a:r>
            <a:endParaRPr lang="zh-CN" altLang="en-US" sz="54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占位符 5"/>
          <p:cNvSpPr txBox="1">
            <a:spLocks/>
          </p:cNvSpPr>
          <p:nvPr/>
        </p:nvSpPr>
        <p:spPr>
          <a:xfrm>
            <a:off x="7146290" y="4637509"/>
            <a:ext cx="1781735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主讲</a:t>
            </a:r>
            <a:r>
              <a:rPr lang="zh-CN" altLang="en-US" dirty="0" smtClean="0">
                <a:solidFill>
                  <a:srgbClr val="FFFFFF"/>
                </a:solidFill>
                <a:cs typeface="+mn-ea"/>
                <a:sym typeface="+mn-lt"/>
              </a:rPr>
              <a:t>人</a:t>
            </a: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dirty="0" smtClean="0">
                <a:solidFill>
                  <a:srgbClr val="FFFFFF"/>
                </a:solidFill>
                <a:cs typeface="+mn-ea"/>
                <a:sym typeface="+mn-lt"/>
              </a:rPr>
              <a:t>徐安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8436" y="164674"/>
            <a:ext cx="684000" cy="68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673" y="469224"/>
            <a:ext cx="4967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广州大学土木工程学院本科生课程</a:t>
            </a:r>
            <a:endParaRPr lang="zh-CN" altLang="en-US" sz="1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 descr="https://tse1-mm.cn.bing.net/th/id/R-C.09ec9b6687ab20a7876c4c06596a337e?rik=t7LS6nm3Icw74w&amp;riu=http%3a%2f%2fugc.qpic.cn%2fbaikepic2%2f22261%2f20150531112553-1122041721.jpg%2f300&amp;ehk=knzm3Susz1Satq7qs072g2OiGHpSVRYF9MT5FHtdy5U%3d&amp;risl=&amp;pid=ImgRaw&amp;r=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73" y="188093"/>
            <a:ext cx="648764" cy="5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95" b="63212"/>
          <a:stretch/>
        </p:blipFill>
        <p:spPr>
          <a:xfrm>
            <a:off x="6257563" y="164674"/>
            <a:ext cx="706066" cy="7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0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2" y="736838"/>
            <a:ext cx="6213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价值工程与其他管理技术的区别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工业工程：设计图纸或方案给定，研究作业、工序、时间等从材料到工艺流程等问题，从而提升质量，降低加工费用。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投资决策理论：研究投资效果，强调项目的可行性。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4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67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三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、价值工程的特点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的目标，是以最低的寿命周期成本，使产品具备它所必须具备的功能 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的核心，是对</a:t>
            </a:r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产品进行功能分析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将产品价值、功能和成本作为一个整体同时来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强调不断改革和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要求将功能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定量化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是以集体的智慧开展的有计划、有组织的管理活动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95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5732" y="-18808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图片 7936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4" y="482671"/>
            <a:ext cx="2560535" cy="200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793604"/>
          <p:cNvSpPr txBox="1">
            <a:spLocks noChangeArrowheads="1"/>
          </p:cNvSpPr>
          <p:nvPr/>
        </p:nvSpPr>
        <p:spPr bwMode="auto">
          <a:xfrm>
            <a:off x="666954" y="2724699"/>
            <a:ext cx="68194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C1:</a:t>
            </a:r>
            <a:r>
              <a:rPr lang="zh-CN" altLang="en-US" sz="2400" dirty="0"/>
              <a:t>生产</a:t>
            </a:r>
            <a:r>
              <a:rPr lang="zh-CN" altLang="en-US" sz="2400" dirty="0" smtClean="0"/>
              <a:t>成本：科研、实验、设计、试制、生产等</a:t>
            </a:r>
            <a:endParaRPr lang="zh-CN" altLang="en-US" sz="2400" dirty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/>
              <a:t>C2</a:t>
            </a:r>
            <a:r>
              <a:rPr lang="zh-CN" altLang="en-US" sz="2400" dirty="0" smtClean="0"/>
              <a:t>：使用维护成本：能耗、维修、管理等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7296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89000" y="450056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下列关于价值工程原理的描述中，正确的有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693069" y="183407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价值工程中所述的“价值”是指研究对象的使用价值 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693069" y="234842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运用价值工程的目的是提高研究对象的比较价值   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693069" y="286277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价值工程的核心是对研究对象进行功能分析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693069" y="3377128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价值工程是一门分析研究对象效益与费用之间关系的管理技术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042988" y="1882298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042988" y="2396648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042988" y="2910998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042988" y="3425348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550819" y="4405828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693069" y="3923625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价值工程中所述的“成本”是指研究对象建造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制造阶段的全部费用</a:t>
            </a: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042988" y="3939698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-157162" y="-52189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-157162" y="-52189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7"/>
              </p:custDataLst>
            </p:nvPr>
          </p:nvSpPr>
          <p:spPr>
            <a:xfrm>
              <a:off x="-157162" y="-52189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96838" y="-52189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368743" y="57031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44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如下所示产品功能与成本关系图中，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表示生产成本，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表示使用及维护成本，①、②、③、④点对应的功能均能满足用户需求，从价值工程的立场分析，较理想的合是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①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②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>
                <a:ea typeface="楷体_GB2312" pitchFamily="49" charset="-122"/>
              </a:rPr>
              <a:t>③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ea typeface="楷体_GB2312" pitchFamily="49" charset="-122"/>
              </a:rPr>
              <a:t>④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19" name="图片 498693" descr="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20" y="1994092"/>
            <a:ext cx="3775074" cy="258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48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四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、提高价值的途径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F↑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C→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F→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节约型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F↑↑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投资型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C↓↓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↓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牺牲型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986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在建设工程中运用价值工程时，提高工程价值的途径有</a:t>
            </a:r>
            <a:r>
              <a:rPr lang="zh-CN" altLang="en-US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 ）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18236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通过采用新方案，既提高产品功能，又降低成本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233799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通过设计优化，在成本不变的前提下，提高产品功能</a:t>
            </a: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28523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施工单位通过严格履行合同，提高其社会信誉</a:t>
            </a: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336669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在保证建设工程质量和功能的前提下，通过合理的组织管理措施降低成本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1871861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386211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2900561"/>
            <a:ext cx="385762" cy="385763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3414911"/>
            <a:ext cx="385762" cy="385762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395391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1828800" y="3881041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适量增加成本，大幅度提高项目功能和适用性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</a:p>
        </p:txBody>
      </p:sp>
      <p:sp>
        <p:nvSpPr>
          <p:cNvPr id="22" name="矩形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78719" y="3929261"/>
            <a:ext cx="385762" cy="385763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46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五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、价值工程的工作步骤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的工作程序，实质就是针对产品的功能和成本提出问题、分析问题、解决问题的过程。 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984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/>
          <p:nvPr>
            <p:extLst>
              <p:ext uri="{D42A27DB-BD31-4B8C-83A1-F6EECF244321}">
                <p14:modId xmlns:p14="http://schemas.microsoft.com/office/powerpoint/2010/main" val="403833180"/>
              </p:ext>
            </p:extLst>
          </p:nvPr>
        </p:nvGraphicFramePr>
        <p:xfrm>
          <a:off x="670143" y="647402"/>
          <a:ext cx="7260767" cy="3848693"/>
        </p:xfrm>
        <a:graphic>
          <a:graphicData uri="http://schemas.openxmlformats.org/drawingml/2006/table">
            <a:tbl>
              <a:tblPr/>
              <a:tblGrid>
                <a:gridCol w="739943">
                  <a:extLst>
                    <a:ext uri="{9D8B030D-6E8A-4147-A177-3AD203B41FA5}"/>
                  </a:extLst>
                </a:gridCol>
                <a:gridCol w="1010961">
                  <a:extLst>
                    <a:ext uri="{9D8B030D-6E8A-4147-A177-3AD203B41FA5}"/>
                  </a:extLst>
                </a:gridCol>
                <a:gridCol w="1368076">
                  <a:extLst>
                    <a:ext uri="{9D8B030D-6E8A-4147-A177-3AD203B41FA5}"/>
                  </a:extLst>
                </a:gridCol>
                <a:gridCol w="2118605">
                  <a:extLst>
                    <a:ext uri="{9D8B030D-6E8A-4147-A177-3AD203B41FA5}"/>
                  </a:extLst>
                </a:gridCol>
                <a:gridCol w="2023182">
                  <a:extLst>
                    <a:ext uri="{9D8B030D-6E8A-4147-A177-3AD203B41FA5}"/>
                  </a:extLst>
                </a:gridCol>
              </a:tblGrid>
              <a:tr h="283741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工作阶段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设计程序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工作步骤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对应问题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994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基本步骤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详细步骤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96541"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准备阶段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制定工作计划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确定目标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1.工作对象选择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价值工程的研究对象是什么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2.信息资料搜集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299591"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分析阶段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功能评价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功能分析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3.功能定义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2.这是干什么用的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83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4功能整理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功能评价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5.功能成本分析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3.成本是多少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995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6.功能评价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4.价值是多少</a:t>
                      </a: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965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7.确定改进范围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marT="45725" marB="45725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55347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921322964"/>
              </p:ext>
            </p:extLst>
          </p:nvPr>
        </p:nvGraphicFramePr>
        <p:xfrm>
          <a:off x="688666" y="560627"/>
          <a:ext cx="6895578" cy="4213494"/>
        </p:xfrm>
        <a:graphic>
          <a:graphicData uri="http://schemas.openxmlformats.org/drawingml/2006/table">
            <a:tbl>
              <a:tblPr/>
              <a:tblGrid>
                <a:gridCol w="756425">
                  <a:extLst>
                    <a:ext uri="{9D8B030D-6E8A-4147-A177-3AD203B41FA5}"/>
                  </a:extLst>
                </a:gridCol>
                <a:gridCol w="952947">
                  <a:extLst>
                    <a:ext uri="{9D8B030D-6E8A-4147-A177-3AD203B41FA5}"/>
                  </a:extLst>
                </a:gridCol>
                <a:gridCol w="1640156">
                  <a:extLst>
                    <a:ext uri="{9D8B030D-6E8A-4147-A177-3AD203B41FA5}"/>
                  </a:extLst>
                </a:gridCol>
                <a:gridCol w="1641392">
                  <a:extLst>
                    <a:ext uri="{9D8B030D-6E8A-4147-A177-3AD203B41FA5}"/>
                  </a:extLst>
                </a:gridCol>
                <a:gridCol w="1904658">
                  <a:extLst>
                    <a:ext uri="{9D8B030D-6E8A-4147-A177-3AD203B41FA5}"/>
                  </a:extLst>
                </a:gridCol>
              </a:tblGrid>
              <a:tr h="595839"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创新阶段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初步设计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11.详细评价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8.方案创造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5.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有无其他方法实现同样功能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07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评价各设方案改进、优化方案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9.概略评价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6.新方案的成本是多少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906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695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  <a:tr h="595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方案书面化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12.提出方案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7.</a:t>
                      </a: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新方案能满足功能的要求吗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330765"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实施阶段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检查实施情况并</a:t>
                      </a: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评价活动成果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方案实施与</a:t>
                      </a:r>
                      <a:endParaRPr lang="en-US" altLang="zh-CN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lvl="0" indent="0" eaLnBrk="0" hangingPunc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成果评价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13.方案审批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8.偏离目标了吗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595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latin typeface="楷体_GB2312" pitchFamily="49" charset="-122"/>
                          <a:ea typeface="楷体_GB2312" pitchFamily="49" charset="-122"/>
                        </a:rPr>
                        <a:t>14.方案实施与检查</a:t>
                      </a:r>
                      <a:endParaRPr lang="zh-TW" altLang="en-US" sz="1800" dirty="0">
                        <a:solidFill>
                          <a:srgbClr val="FFFFFF"/>
                        </a:solidFill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464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15.</a:t>
                      </a:r>
                      <a:r>
                        <a:rPr lang="zh-TW" altLang="en-US" sz="1800" b="1" dirty="0">
                          <a:solidFill>
                            <a:srgbClr val="FFFFFF"/>
                          </a:solidFill>
                          <a:ea typeface="楷体_GB2312" pitchFamily="49" charset="-122"/>
                        </a:rPr>
                        <a:t>成果评价</a:t>
                      </a:r>
                      <a:endParaRPr lang="zh-TW" alt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317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16755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066" y="1114860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</a:rPr>
              <a:t>问题：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69" y="1904999"/>
            <a:ext cx="6267450" cy="133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2165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9048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六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、价值工程准备阶段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一）对象选择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（二）信息资料收集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价值工程分析阶段主要工作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功能定义、功能整理与功能评价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587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（一）、功能定义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888" y="1509502"/>
            <a:ext cx="774969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）按功能的重要程度分类，功能一般可分为基本功能和辅助功能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）按功能的性质分类，功能可划分为使用功能和美学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）按用户的需求分类，功能可分为必要功能和不必要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）按功能的量化标准分类，产品的功能可分为过剩功能与不足功能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）按总体与局部分类，产品的功能可划分为总体功能和局部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165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（一）、功能定义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 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定义就是根据收集到的情报和资料，透过对象产品或部件的物理特征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或现象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，找出其效用或功用的本质东西，并逐项加以区分和规定，以简洁的语言描述出来。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769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（一）、功能定义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功能定义 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定义就是根据收集到的情报和资料，透过对象产品或部件的物理特征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或现象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，找出其效用或功用的本质东西，并逐项加以区分和规定，以简洁的语言描述出来。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270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（二）、功能整理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功能整理是用系统的观点将已经定义了的功能加以系统化，找出各局部功能相互之间的逻辑关系，并用图表形式表达，以明确产品的功能系统，从而为功能评价和方案构思提供依据。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356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（三）、功能评价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功能评价的程序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功能现实成本的计算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功能评价值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计算功能价值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，分析成本功能的合理匹配程度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确定价值工程对象的改进范围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19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6624" y="1095800"/>
            <a:ext cx="726214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功能成本法是通过一定的测算方法，测定实现应有功能所必须消耗的最低成本，同时计算为实现应有功能所耗费的现实成本，经过分析、对比，求得对象的价值系数和成本降低期望值，确定价值工程的改进对象。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，表示功能评价值等于功能现实成本。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，此时功能现实成本大于功能评价值。 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，说明该部件功能比较重要，但分配的成本较少。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4655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6624" y="1095800"/>
            <a:ext cx="726214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确定价值工程对象的改进范围：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对产品部件进行价值分析，就是使每个部件的价值系数尽可能趋近于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。为此，确定的改进对象是：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值低的功能；（降低成本的相对值）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）△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）值大的功能；（降低成本的相对值）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）复杂的功能；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）问题多的功能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525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8074" y="42383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3489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（四</a:t>
            </a:r>
            <a:r>
              <a:rPr lang="zh-CN" altLang="en-US" sz="3200" b="1" dirty="0">
                <a:solidFill>
                  <a:srgbClr val="FFFF00"/>
                </a:solidFill>
              </a:rPr>
              <a:t>）、创新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阶段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4443" y="1509502"/>
            <a:ext cx="7262144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（一）方案创造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方案创造是从提高对象的功能价值出发，在正确的功能分析和评价的基础上，针对应改进的具体目标，通过创造性的思维活动，提出能够可靠地实现必要功能的新方案。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（二）方案评价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方案评价是在方案创造的基础上对新构思方案的技术、经济、社会和环境效果等几方面进行估价，以便于选择最佳方案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9507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价值工程分析阶段的工作中，按用户的需求分类，功能可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分为（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使用功能和美学功能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基本功能和辅助功能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必要功能和不必要功能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800" dirty="0"/>
              <a:t>过剩功能和不足功能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994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68066" y="1114860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</a:rPr>
              <a:t>问题：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76" y="1270296"/>
            <a:ext cx="4134879" cy="2760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888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 smtClean="0"/>
              <a:t>价值工程</a:t>
            </a:r>
            <a:endParaRPr lang="en-US" altLang="zh-CN" sz="2800" dirty="0" smtClean="0"/>
          </a:p>
          <a:p>
            <a:r>
              <a:rPr lang="zh-CN" altLang="zh-CN" sz="2800" dirty="0" smtClean="0"/>
              <a:t>中</a:t>
            </a:r>
            <a:r>
              <a:rPr lang="zh-CN" altLang="zh-CN" sz="2800" dirty="0"/>
              <a:t>寿命周期成本是</a:t>
            </a:r>
            <a:r>
              <a:rPr lang="zh-CN" altLang="zh-CN" sz="2800" dirty="0" smtClean="0"/>
              <a:t>指</a:t>
            </a:r>
            <a:r>
              <a:rPr lang="zh-CN" altLang="en-US" sz="2800" dirty="0" smtClean="0"/>
              <a:t>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试验、试制成本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科研、设计成本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dirty="0"/>
              <a:t>科研、设计成本</a:t>
            </a:r>
            <a:r>
              <a:rPr lang="en-US" altLang="zh-CN" dirty="0"/>
              <a:t>+</a:t>
            </a:r>
            <a:r>
              <a:rPr lang="zh-CN" altLang="zh-CN" dirty="0"/>
              <a:t>试验、试制成本</a:t>
            </a:r>
            <a:r>
              <a:rPr lang="en-US" altLang="zh-CN" dirty="0"/>
              <a:t>+</a:t>
            </a:r>
            <a:r>
              <a:rPr lang="zh-CN" altLang="zh-CN" dirty="0"/>
              <a:t>生产及销售成本</a:t>
            </a:r>
            <a:r>
              <a:rPr lang="en-US" altLang="zh-CN" dirty="0"/>
              <a:t>+</a:t>
            </a:r>
            <a:r>
              <a:rPr lang="zh-CN" altLang="zh-CN" dirty="0"/>
              <a:t>使用及维修成本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03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价值工程中“价值”的含义</a:t>
            </a:r>
            <a:r>
              <a:rPr lang="zh-CN" altLang="zh-CN" sz="2800" dirty="0" smtClean="0"/>
              <a:t>是</a:t>
            </a:r>
            <a:r>
              <a:rPr lang="zh-CN" altLang="en-US" sz="2800" dirty="0" smtClean="0"/>
              <a:t>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产品功能与其全部费用的比值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产品的交换价值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产品全寿 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产品的使用价值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433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根据价值工程的原理，提高产品价值的“投资型”途径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在产品成本不变的条件下，提高产品功能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在保持产品功能不变的前提下，降低成本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在提高产品功能的同时，降低产品成本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产品功能有较大幅度提高，产品成本有较少提高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669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46630FE3-6CA9-4CDA-AC30-272A55A4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/>
        </p:blipFill>
        <p:spPr>
          <a:xfrm>
            <a:off x="295945" y="510993"/>
            <a:ext cx="8554995" cy="43366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113" y="1071461"/>
            <a:ext cx="8458199" cy="83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0" hangingPunct="0">
              <a:lnSpc>
                <a:spcPct val="175000"/>
              </a:lnSpc>
              <a:spcBef>
                <a:spcPct val="0"/>
              </a:spcBef>
              <a:buClr>
                <a:srgbClr val="F26200"/>
              </a:buCl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5" y="2319905"/>
            <a:ext cx="2454088" cy="751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596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72064" y="2411304"/>
            <a:ext cx="3102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rgbClr val="FFFF00"/>
                </a:solidFill>
              </a:rPr>
              <a:t>07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价值工程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9432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2005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本章要点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价值工程的特点及提高价值的途径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价值工程的实施步骤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558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529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rgbClr val="FFFF00"/>
                </a:solidFill>
              </a:rPr>
              <a:t>一、价值工程的概念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价值工程中“工程” 的含义是指为实现提高价值的目标，所进行的一系列分析研究的活动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价值工程中的 “价值 ”也是一个相对的概念，是指作为某种产品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或作业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所具有的功能与获得该功能的全部费用的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比值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。它不是对象的使用价值，也不是对象的交换价值，而是对象的比较价值，是作为评价事物有效程度的一种尺度。</a:t>
            </a: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470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861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</a:rPr>
              <a:t>价值工程的目的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价值工程以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提高产品价值和有效利用资源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为目的，通过有组织的创造性工作，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寻求最低的寿命周期成本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，可靠的</a:t>
            </a:r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实现使用者所需的功能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，以获得最佳的综合效益的一种管理技术。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021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2" y="736838"/>
            <a:ext cx="4748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FFF00"/>
                </a:solidFill>
              </a:rPr>
              <a:t>二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、价值工程的数学表达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4742" y="1509502"/>
                <a:ext cx="7387865" cy="44223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den>
                    </m:f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：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研究对象的功能，广义讲是指产品或作业的功用和用途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寿命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周期成本。是指产品的寿命周期的全部费用，是产品的科研、设计、试验、试制、生产、销售、使用、维修直到报废所花费用的总和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价值工程的三要素：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寿命周期成本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1509502"/>
                <a:ext cx="7387865" cy="4422301"/>
              </a:xfrm>
              <a:prstGeom prst="rect">
                <a:avLst/>
              </a:prstGeom>
              <a:blipFill rotWithShape="0">
                <a:blip r:embed="rId6"/>
                <a:stretch>
                  <a:fillRect r="-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2215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4861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</a:rPr>
              <a:t>问题：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17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政治经济学中什么是“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2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”？与价值工程中所定义的“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2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”有何不同？</a:t>
            </a:r>
            <a:endParaRPr lang="en-US" altLang="zh-CN" sz="2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FFFF00"/>
              </a:buClr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856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1726</Words>
  <Application>Microsoft Office PowerPoint</Application>
  <PresentationFormat>全屏显示(16:9)</PresentationFormat>
  <Paragraphs>220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Microsoft Yahei</vt:lpstr>
      <vt:lpstr>楷体_GB2312</vt:lpstr>
      <vt:lpstr>宋体</vt:lpstr>
      <vt:lpstr>微软雅黑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310</cp:revision>
  <dcterms:created xsi:type="dcterms:W3CDTF">2019-06-19T02:08:00Z</dcterms:created>
  <dcterms:modified xsi:type="dcterms:W3CDTF">2021-11-10T03:39:26Z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